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72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8AA82F-9EBE-43B7-886B-600E99F6D6A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246983042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8AA82F-9EBE-43B7-886B-600E99F6D6A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262250754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8AA82F-9EBE-43B7-886B-600E99F6D6A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409251286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8AA82F-9EBE-43B7-886B-600E99F6D6A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415461539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8AA82F-9EBE-43B7-886B-600E99F6D6A9}" type="datetimeFigureOut">
              <a:rPr lang="en-US" smtClean="0"/>
              <a:t>10/16/2014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152782301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8AA82F-9EBE-43B7-886B-600E99F6D6A9}"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3161734982"/>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8AA82F-9EBE-43B7-886B-600E99F6D6A9}" type="datetimeFigureOut">
              <a:rPr lang="en-US" smtClean="0"/>
              <a:t>10/16/2014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305708755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8AA82F-9EBE-43B7-886B-600E99F6D6A9}" type="datetimeFigureOut">
              <a:rPr lang="en-US" smtClean="0"/>
              <a:t>10/16/2014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39343514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AA82F-9EBE-43B7-886B-600E99F6D6A9}" type="datetimeFigureOut">
              <a:rPr lang="en-US" smtClean="0"/>
              <a:t>10/16/2014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139810547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8AA82F-9EBE-43B7-886B-600E99F6D6A9}"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277533657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8AA82F-9EBE-43B7-886B-600E99F6D6A9}" type="datetimeFigureOut">
              <a:rPr lang="en-US" smtClean="0"/>
              <a:t>10/16/2014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D2491-5EAB-4D42-802C-203440EAADB7}" type="slidenum">
              <a:rPr lang="en-US" smtClean="0"/>
              <a:t>‹#›</a:t>
            </a:fld>
            <a:endParaRPr lang="en-US"/>
          </a:p>
        </p:txBody>
      </p:sp>
    </p:spTree>
    <p:extLst>
      <p:ext uri="{BB962C8B-B14F-4D97-AF65-F5344CB8AC3E}">
        <p14:creationId xmlns:p14="http://schemas.microsoft.com/office/powerpoint/2010/main" val="211848113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AA82F-9EBE-43B7-886B-600E99F6D6A9}" type="datetimeFigureOut">
              <a:rPr lang="en-US" smtClean="0"/>
              <a:t>10/16/2014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D2491-5EAB-4D42-802C-203440EAADB7}" type="slidenum">
              <a:rPr lang="en-US" smtClean="0"/>
              <a:t>‹#›</a:t>
            </a:fld>
            <a:endParaRPr lang="en-US"/>
          </a:p>
        </p:txBody>
      </p:sp>
    </p:spTree>
    <p:extLst>
      <p:ext uri="{BB962C8B-B14F-4D97-AF65-F5344CB8AC3E}">
        <p14:creationId xmlns:p14="http://schemas.microsoft.com/office/powerpoint/2010/main" val="904961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1231106"/>
          </a:xfrm>
          <a:prstGeom prst="rect">
            <a:avLst/>
          </a:prstGeom>
          <a:solidFill>
            <a:schemeClr val="accent4">
              <a:lumMod val="60000"/>
              <a:lumOff val="40000"/>
            </a:schemeClr>
          </a:solidFill>
        </p:spPr>
        <p:txBody>
          <a:bodyPr wrap="square" rtlCol="0">
            <a:spAutoFit/>
          </a:bodyPr>
          <a:lstStyle/>
          <a:p>
            <a:pPr algn="r"/>
            <a:r>
              <a:rPr lang="en-US" sz="6000" dirty="0" smtClean="0"/>
              <a:t>John 12.20-36</a:t>
            </a:r>
          </a:p>
          <a:p>
            <a:pPr algn="r"/>
            <a:endParaRPr lang="en-US" sz="1400" dirty="0"/>
          </a:p>
        </p:txBody>
      </p:sp>
      <p:sp>
        <p:nvSpPr>
          <p:cNvPr id="6" name="TextBox 5"/>
          <p:cNvSpPr txBox="1"/>
          <p:nvPr/>
        </p:nvSpPr>
        <p:spPr>
          <a:xfrm>
            <a:off x="0" y="6499654"/>
            <a:ext cx="9144000" cy="400110"/>
          </a:xfrm>
          <a:prstGeom prst="rect">
            <a:avLst/>
          </a:prstGeom>
          <a:noFill/>
        </p:spPr>
        <p:txBody>
          <a:bodyPr wrap="square" rtlCol="0">
            <a:spAutoFit/>
          </a:bodyPr>
          <a:lstStyle/>
          <a:p>
            <a:r>
              <a:rPr lang="en-US" sz="2000" dirty="0" smtClean="0"/>
              <a:t>Photo from foodsafetynews.com</a:t>
            </a:r>
            <a:endParaRPr lang="en-US" sz="2000" dirty="0"/>
          </a:p>
        </p:txBody>
      </p:sp>
    </p:spTree>
    <p:extLst>
      <p:ext uri="{BB962C8B-B14F-4D97-AF65-F5344CB8AC3E}">
        <p14:creationId xmlns:p14="http://schemas.microsoft.com/office/powerpoint/2010/main" val="162520164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3539430"/>
          </a:xfrm>
          <a:prstGeom prst="rect">
            <a:avLst/>
          </a:prstGeom>
          <a:solidFill>
            <a:schemeClr val="accent1">
              <a:lumMod val="60000"/>
              <a:lumOff val="40000"/>
            </a:schemeClr>
          </a:solidFill>
        </p:spPr>
        <p:txBody>
          <a:bodyPr wrap="square" rtlCol="0">
            <a:spAutoFit/>
          </a:bodyPr>
          <a:lstStyle/>
          <a:p>
            <a:r>
              <a:rPr lang="en-US" sz="3200" dirty="0"/>
              <a:t>John 12.29-32:  The crowd that stood there and heard the voice said that it had thundered. Others said that an angel had spoken to him.  Jesus said, “This voice has not come for my benefit but for yours. </a:t>
            </a:r>
            <a:r>
              <a:rPr lang="en-US" sz="3200" b="1" dirty="0">
                <a:solidFill>
                  <a:srgbClr val="FFFF00"/>
                </a:solidFill>
                <a:effectLst>
                  <a:outerShdw blurRad="38100" dist="38100" dir="2700000" algn="tl">
                    <a:srgbClr val="000000">
                      <a:alpha val="43137"/>
                    </a:srgbClr>
                  </a:outerShdw>
                </a:effectLst>
              </a:rPr>
              <a:t>Now is the judgment of this world</a:t>
            </a:r>
            <a:r>
              <a:rPr lang="en-US" sz="3200" dirty="0"/>
              <a:t>; now the ruler of this world will be driven out.  And I, when I am lifted up from the earth, will draw all people to myself.” </a:t>
            </a:r>
            <a:endParaRPr lang="en-US" sz="3200" dirty="0" smtClean="0"/>
          </a:p>
        </p:txBody>
      </p:sp>
    </p:spTree>
    <p:extLst>
      <p:ext uri="{BB962C8B-B14F-4D97-AF65-F5344CB8AC3E}">
        <p14:creationId xmlns:p14="http://schemas.microsoft.com/office/powerpoint/2010/main" val="394881650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3539430"/>
          </a:xfrm>
          <a:prstGeom prst="rect">
            <a:avLst/>
          </a:prstGeom>
          <a:solidFill>
            <a:schemeClr val="accent1">
              <a:lumMod val="60000"/>
              <a:lumOff val="40000"/>
            </a:schemeClr>
          </a:solidFill>
        </p:spPr>
        <p:txBody>
          <a:bodyPr wrap="square" rtlCol="0">
            <a:spAutoFit/>
          </a:bodyPr>
          <a:lstStyle/>
          <a:p>
            <a:r>
              <a:rPr lang="en-US" sz="3200" dirty="0"/>
              <a:t>John 12.29-32:  The crowd that stood there and heard the voice said that it had thundered. Others said that an angel had spoken to him.  Jesus said, “This voice has not come for my benefit but for yours. Now is the judgment of this world; </a:t>
            </a:r>
            <a:r>
              <a:rPr lang="en-US" sz="3200" b="1" dirty="0">
                <a:solidFill>
                  <a:srgbClr val="FFFF00"/>
                </a:solidFill>
                <a:effectLst>
                  <a:outerShdw blurRad="38100" dist="38100" dir="2700000" algn="tl">
                    <a:srgbClr val="000000">
                      <a:alpha val="43137"/>
                    </a:srgbClr>
                  </a:outerShdw>
                </a:effectLst>
              </a:rPr>
              <a:t>now the ruler of this world will be driven out</a:t>
            </a:r>
            <a:r>
              <a:rPr lang="en-US" sz="3200" dirty="0"/>
              <a:t>.  And I, when I am lifted up from the earth, will draw all people to myself.” </a:t>
            </a:r>
            <a:endParaRPr lang="en-US" sz="3200" dirty="0" smtClean="0"/>
          </a:p>
        </p:txBody>
      </p:sp>
    </p:spTree>
    <p:extLst>
      <p:ext uri="{BB962C8B-B14F-4D97-AF65-F5344CB8AC3E}">
        <p14:creationId xmlns:p14="http://schemas.microsoft.com/office/powerpoint/2010/main" val="41076626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3539430"/>
          </a:xfrm>
          <a:prstGeom prst="rect">
            <a:avLst/>
          </a:prstGeom>
          <a:solidFill>
            <a:schemeClr val="accent1">
              <a:lumMod val="60000"/>
              <a:lumOff val="40000"/>
            </a:schemeClr>
          </a:solidFill>
        </p:spPr>
        <p:txBody>
          <a:bodyPr wrap="square" rtlCol="0">
            <a:spAutoFit/>
          </a:bodyPr>
          <a:lstStyle/>
          <a:p>
            <a:r>
              <a:rPr lang="en-US" sz="3200" dirty="0"/>
              <a:t>John 12.29-32:  The crowd that stood there and heard the voice said that it had thundered. Others said that an angel had spoken to him.  Jesus said, “This voice has not come for my benefit but for yours. Now is the judgment of this world; now the ruler of this world will be driven out.  </a:t>
            </a:r>
            <a:r>
              <a:rPr lang="en-US" sz="3200" b="1" dirty="0">
                <a:solidFill>
                  <a:srgbClr val="FFFF00"/>
                </a:solidFill>
                <a:effectLst>
                  <a:outerShdw blurRad="38100" dist="38100" dir="2700000" algn="tl">
                    <a:srgbClr val="000000">
                      <a:alpha val="43137"/>
                    </a:srgbClr>
                  </a:outerShdw>
                </a:effectLst>
              </a:rPr>
              <a:t>And I, when I am lifted up from the earth, will draw all people to myself</a:t>
            </a:r>
            <a:r>
              <a:rPr lang="en-US" sz="3200" dirty="0"/>
              <a:t>.” </a:t>
            </a:r>
            <a:endParaRPr lang="en-US" sz="3200" dirty="0" smtClean="0"/>
          </a:p>
        </p:txBody>
      </p:sp>
    </p:spTree>
    <p:extLst>
      <p:ext uri="{BB962C8B-B14F-4D97-AF65-F5344CB8AC3E}">
        <p14:creationId xmlns:p14="http://schemas.microsoft.com/office/powerpoint/2010/main" val="329234484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3046988"/>
          </a:xfrm>
          <a:prstGeom prst="rect">
            <a:avLst/>
          </a:prstGeom>
          <a:solidFill>
            <a:schemeClr val="accent1">
              <a:lumMod val="60000"/>
              <a:lumOff val="40000"/>
            </a:schemeClr>
          </a:solidFill>
        </p:spPr>
        <p:txBody>
          <a:bodyPr wrap="square" rtlCol="0">
            <a:spAutoFit/>
          </a:bodyPr>
          <a:lstStyle/>
          <a:p>
            <a:r>
              <a:rPr lang="en-US" sz="3200" dirty="0"/>
              <a:t>John 12.33-34:  (Now he said this to indicate clearly what kind of death he was going to die.)  Then the crowd responded, “We have heard from the law that the Christ will remain forever. How can you say, ‘The Son of Man must be lifted up’? Who is this Son of Man?”</a:t>
            </a:r>
            <a:endParaRPr lang="en-US" sz="3200" dirty="0" smtClean="0"/>
          </a:p>
        </p:txBody>
      </p:sp>
    </p:spTree>
    <p:extLst>
      <p:ext uri="{BB962C8B-B14F-4D97-AF65-F5344CB8AC3E}">
        <p14:creationId xmlns:p14="http://schemas.microsoft.com/office/powerpoint/2010/main" val="140074573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4031873"/>
          </a:xfrm>
          <a:prstGeom prst="rect">
            <a:avLst/>
          </a:prstGeom>
          <a:solidFill>
            <a:schemeClr val="accent1">
              <a:lumMod val="60000"/>
              <a:lumOff val="40000"/>
            </a:schemeClr>
          </a:solidFill>
        </p:spPr>
        <p:txBody>
          <a:bodyPr wrap="square" rtlCol="0">
            <a:spAutoFit/>
          </a:bodyPr>
          <a:lstStyle/>
          <a:p>
            <a:r>
              <a:rPr lang="en-US" sz="3200" dirty="0"/>
              <a:t>John 12.35-36:  Jesus replied, “The light is with you for a little while longer. Walk while you have the light, so that the darkness may not overtake you. The one who walks in the darkness does not know where he is going. While you have the light, believe in the light, so that you may become sons of light.” When Jesus had said these things, he went away and hid himself from them.</a:t>
            </a:r>
            <a:endParaRPr lang="en-US" sz="3200" dirty="0" smtClean="0"/>
          </a:p>
        </p:txBody>
      </p:sp>
    </p:spTree>
    <p:extLst>
      <p:ext uri="{BB962C8B-B14F-4D97-AF65-F5344CB8AC3E}">
        <p14:creationId xmlns:p14="http://schemas.microsoft.com/office/powerpoint/2010/main" val="221399488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0337" y="111725"/>
            <a:ext cx="3743325" cy="6667500"/>
          </a:xfrm>
          <a:prstGeom prst="rect">
            <a:avLst/>
          </a:prstGeom>
        </p:spPr>
      </p:pic>
      <p:sp>
        <p:nvSpPr>
          <p:cNvPr id="3" name="TextBox 2"/>
          <p:cNvSpPr txBox="1"/>
          <p:nvPr/>
        </p:nvSpPr>
        <p:spPr>
          <a:xfrm>
            <a:off x="0" y="6457890"/>
            <a:ext cx="9144000" cy="400110"/>
          </a:xfrm>
          <a:prstGeom prst="rect">
            <a:avLst/>
          </a:prstGeom>
          <a:noFill/>
        </p:spPr>
        <p:txBody>
          <a:bodyPr wrap="square" rtlCol="0">
            <a:spAutoFit/>
          </a:bodyPr>
          <a:lstStyle/>
          <a:p>
            <a:r>
              <a:rPr lang="en-US" sz="2000" dirty="0" smtClean="0"/>
              <a:t>  Francisco de Zurbaran  					          Vanderbilt.edu</a:t>
            </a:r>
            <a:endParaRPr lang="en-US" sz="2000" dirty="0"/>
          </a:p>
        </p:txBody>
      </p:sp>
    </p:spTree>
    <p:extLst>
      <p:ext uri="{BB962C8B-B14F-4D97-AF65-F5344CB8AC3E}">
        <p14:creationId xmlns:p14="http://schemas.microsoft.com/office/powerpoint/2010/main" val="429023306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3046988"/>
          </a:xfrm>
          <a:prstGeom prst="rect">
            <a:avLst/>
          </a:prstGeom>
          <a:solidFill>
            <a:schemeClr val="accent1">
              <a:lumMod val="60000"/>
              <a:lumOff val="40000"/>
            </a:schemeClr>
          </a:solidFill>
        </p:spPr>
        <p:txBody>
          <a:bodyPr wrap="square" rtlCol="0">
            <a:spAutoFit/>
          </a:bodyPr>
          <a:lstStyle/>
          <a:p>
            <a:r>
              <a:rPr lang="en-US" sz="3200" dirty="0"/>
              <a:t>John 12.20-22 NET:  Now some Greeks were among those who had gone up to worship at the feast.  So these approached Philip, who was from Bethsaida in Galilee, and requested, “Sir, we would like to see Jesus.”  Philip went and told Andrew, and they both went and told Jesus.</a:t>
            </a:r>
          </a:p>
        </p:txBody>
      </p:sp>
    </p:spTree>
    <p:extLst>
      <p:ext uri="{BB962C8B-B14F-4D97-AF65-F5344CB8AC3E}">
        <p14:creationId xmlns:p14="http://schemas.microsoft.com/office/powerpoint/2010/main" val="233383862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3785652"/>
          </a:xfrm>
          <a:prstGeom prst="rect">
            <a:avLst/>
          </a:prstGeom>
          <a:solidFill>
            <a:schemeClr val="accent1">
              <a:lumMod val="60000"/>
              <a:lumOff val="40000"/>
            </a:schemeClr>
          </a:solidFill>
        </p:spPr>
        <p:txBody>
          <a:bodyPr wrap="square" rtlCol="0">
            <a:spAutoFit/>
          </a:bodyPr>
          <a:lstStyle/>
          <a:p>
            <a:r>
              <a:rPr lang="en-US" sz="3200" dirty="0"/>
              <a:t>John 12.23-24:  Jesus replied, “</a:t>
            </a:r>
            <a:r>
              <a:rPr lang="en-US" sz="3200" b="1" dirty="0">
                <a:solidFill>
                  <a:srgbClr val="FFFF00"/>
                </a:solidFill>
                <a:effectLst>
                  <a:outerShdw blurRad="38100" dist="38100" dir="2700000" algn="tl">
                    <a:srgbClr val="000000">
                      <a:alpha val="43137"/>
                    </a:srgbClr>
                  </a:outerShdw>
                </a:effectLst>
              </a:rPr>
              <a:t>The time has come for the </a:t>
            </a:r>
            <a:r>
              <a:rPr lang="en-US" sz="3200" b="1" u="sng" dirty="0">
                <a:solidFill>
                  <a:srgbClr val="FFFF00"/>
                </a:solidFill>
                <a:effectLst>
                  <a:outerShdw blurRad="38100" dist="38100" dir="2700000" algn="tl">
                    <a:srgbClr val="000000">
                      <a:alpha val="43137"/>
                    </a:srgbClr>
                  </a:outerShdw>
                </a:effectLst>
              </a:rPr>
              <a:t>Son of Man </a:t>
            </a:r>
            <a:r>
              <a:rPr lang="en-US" sz="3200" b="1" dirty="0">
                <a:solidFill>
                  <a:srgbClr val="FFFF00"/>
                </a:solidFill>
                <a:effectLst>
                  <a:outerShdw blurRad="38100" dist="38100" dir="2700000" algn="tl">
                    <a:srgbClr val="000000">
                      <a:alpha val="43137"/>
                    </a:srgbClr>
                  </a:outerShdw>
                </a:effectLst>
              </a:rPr>
              <a:t>to be glorified.  </a:t>
            </a:r>
            <a:r>
              <a:rPr lang="en-US" sz="3200" dirty="0"/>
              <a:t>I tell you the solemn </a:t>
            </a:r>
            <a:r>
              <a:rPr lang="en-US" sz="3200" dirty="0" smtClean="0"/>
              <a:t>	truth, </a:t>
            </a:r>
            <a:r>
              <a:rPr lang="en-US" sz="3200" dirty="0"/>
              <a:t>unless a kernel of wheat falls into the </a:t>
            </a:r>
            <a:r>
              <a:rPr lang="en-US" sz="3200" dirty="0" smtClean="0"/>
              <a:t>	ground </a:t>
            </a:r>
            <a:r>
              <a:rPr lang="en-US" sz="3200" dirty="0"/>
              <a:t>and dies, it remains by itself alone. But </a:t>
            </a:r>
            <a:r>
              <a:rPr lang="en-US" sz="3200" dirty="0" smtClean="0"/>
              <a:t>	if </a:t>
            </a:r>
            <a:r>
              <a:rPr lang="en-US" sz="3200" dirty="0"/>
              <a:t>it dies, it produces much grain</a:t>
            </a:r>
            <a:r>
              <a:rPr lang="en-US" sz="3200" dirty="0" smtClean="0"/>
              <a:t>.”</a:t>
            </a:r>
          </a:p>
          <a:p>
            <a:endParaRPr lang="en-US" sz="3200" b="1" dirty="0"/>
          </a:p>
          <a:p>
            <a:r>
              <a:rPr lang="en-US" sz="3200" b="1" dirty="0" smtClean="0">
                <a:solidFill>
                  <a:srgbClr val="FFFF00"/>
                </a:solidFill>
                <a:effectLst>
                  <a:outerShdw blurRad="38100" dist="38100" dir="2700000" algn="tl">
                    <a:srgbClr val="000000">
                      <a:alpha val="43137"/>
                    </a:srgbClr>
                  </a:outerShdw>
                </a:effectLst>
              </a:rPr>
              <a:t>a prophetic title which Jesus used about himself</a:t>
            </a:r>
          </a:p>
          <a:p>
            <a:endParaRPr lang="en-US" sz="1600" b="1" dirty="0">
              <a:solidFill>
                <a:srgbClr val="FFFF00"/>
              </a:solidFill>
              <a:effectLst>
                <a:outerShdw blurRad="38100" dist="38100" dir="2700000" algn="tl">
                  <a:srgbClr val="000000">
                    <a:alpha val="43137"/>
                  </a:srgbClr>
                </a:outerShdw>
              </a:effectLst>
            </a:endParaRPr>
          </a:p>
        </p:txBody>
      </p:sp>
      <p:cxnSp>
        <p:nvCxnSpPr>
          <p:cNvPr id="3" name="Straight Arrow Connector 2"/>
          <p:cNvCxnSpPr/>
          <p:nvPr/>
        </p:nvCxnSpPr>
        <p:spPr>
          <a:xfrm>
            <a:off x="848497" y="1037968"/>
            <a:ext cx="0" cy="1878227"/>
          </a:xfrm>
          <a:prstGeom prst="straightConnector1">
            <a:avLst/>
          </a:prstGeom>
          <a:ln w="508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49480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3785652"/>
          </a:xfrm>
          <a:prstGeom prst="rect">
            <a:avLst/>
          </a:prstGeom>
          <a:solidFill>
            <a:schemeClr val="accent1">
              <a:lumMod val="60000"/>
              <a:lumOff val="40000"/>
            </a:schemeClr>
          </a:solidFill>
        </p:spPr>
        <p:txBody>
          <a:bodyPr wrap="square" rtlCol="0">
            <a:spAutoFit/>
          </a:bodyPr>
          <a:lstStyle/>
          <a:p>
            <a:r>
              <a:rPr lang="en-US" sz="3200" dirty="0"/>
              <a:t>John 12.23-24:  Jesus replied, “</a:t>
            </a:r>
            <a:r>
              <a:rPr lang="en-US" sz="3200" b="1" dirty="0">
                <a:solidFill>
                  <a:srgbClr val="FFFF00"/>
                </a:solidFill>
                <a:effectLst>
                  <a:outerShdw blurRad="38100" dist="38100" dir="2700000" algn="tl">
                    <a:srgbClr val="000000">
                      <a:alpha val="43137"/>
                    </a:srgbClr>
                  </a:outerShdw>
                </a:effectLst>
              </a:rPr>
              <a:t>The time has come for the Son of Man to </a:t>
            </a:r>
            <a:r>
              <a:rPr lang="en-US" sz="3200" b="1" u="sng" dirty="0">
                <a:solidFill>
                  <a:srgbClr val="FFFF00"/>
                </a:solidFill>
                <a:effectLst>
                  <a:outerShdw blurRad="38100" dist="38100" dir="2700000" algn="tl">
                    <a:srgbClr val="000000">
                      <a:alpha val="43137"/>
                    </a:srgbClr>
                  </a:outerShdw>
                </a:effectLst>
              </a:rPr>
              <a:t>be glorified</a:t>
            </a:r>
            <a:r>
              <a:rPr lang="en-US" sz="3200" b="1" dirty="0">
                <a:solidFill>
                  <a:srgbClr val="FFFF00"/>
                </a:solidFill>
                <a:effectLst>
                  <a:outerShdw blurRad="38100" dist="38100" dir="2700000" algn="tl">
                    <a:srgbClr val="000000">
                      <a:alpha val="43137"/>
                    </a:srgbClr>
                  </a:outerShdw>
                </a:effectLst>
              </a:rPr>
              <a:t>.  </a:t>
            </a:r>
            <a:endParaRPr lang="en-US" sz="3200" b="1" dirty="0" smtClean="0">
              <a:solidFill>
                <a:srgbClr val="FFFF00"/>
              </a:solidFill>
              <a:effectLst>
                <a:outerShdw blurRad="38100" dist="38100" dir="2700000" algn="tl">
                  <a:srgbClr val="000000">
                    <a:alpha val="43137"/>
                  </a:srgbClr>
                </a:outerShdw>
              </a:effectLst>
            </a:endParaRPr>
          </a:p>
          <a:p>
            <a:r>
              <a:rPr lang="en-US" sz="3200" dirty="0" smtClean="0"/>
              <a:t>I </a:t>
            </a:r>
            <a:r>
              <a:rPr lang="en-US" sz="3200" dirty="0"/>
              <a:t>tell you the solemn </a:t>
            </a:r>
            <a:r>
              <a:rPr lang="en-US" sz="3200" dirty="0" smtClean="0"/>
              <a:t>truth, </a:t>
            </a:r>
            <a:r>
              <a:rPr lang="en-US" sz="3200" dirty="0"/>
              <a:t>unless a kernel </a:t>
            </a:r>
            <a:endParaRPr lang="en-US" sz="3200" dirty="0" smtClean="0"/>
          </a:p>
          <a:p>
            <a:r>
              <a:rPr lang="en-US" sz="3200" dirty="0" smtClean="0"/>
              <a:t>of </a:t>
            </a:r>
            <a:r>
              <a:rPr lang="en-US" sz="3200" dirty="0"/>
              <a:t>wheat falls into the </a:t>
            </a:r>
            <a:r>
              <a:rPr lang="en-US" sz="3200" dirty="0" smtClean="0"/>
              <a:t>ground </a:t>
            </a:r>
            <a:r>
              <a:rPr lang="en-US" sz="3200" dirty="0"/>
              <a:t>and dies, it </a:t>
            </a:r>
            <a:endParaRPr lang="en-US" sz="3200" dirty="0" smtClean="0"/>
          </a:p>
          <a:p>
            <a:r>
              <a:rPr lang="en-US" sz="3200" dirty="0" smtClean="0"/>
              <a:t>remains </a:t>
            </a:r>
            <a:r>
              <a:rPr lang="en-US" sz="3200" dirty="0"/>
              <a:t>by itself alone. But </a:t>
            </a:r>
            <a:r>
              <a:rPr lang="en-US" sz="3200" dirty="0" smtClean="0"/>
              <a:t>if </a:t>
            </a:r>
            <a:r>
              <a:rPr lang="en-US" sz="3200" dirty="0"/>
              <a:t>it dies, it </a:t>
            </a:r>
            <a:endParaRPr lang="en-US" sz="3200" dirty="0" smtClean="0"/>
          </a:p>
          <a:p>
            <a:r>
              <a:rPr lang="en-US" sz="3200" dirty="0" smtClean="0"/>
              <a:t>produces </a:t>
            </a:r>
            <a:r>
              <a:rPr lang="en-US" sz="3200" dirty="0"/>
              <a:t>much grain</a:t>
            </a:r>
            <a:r>
              <a:rPr lang="en-US" sz="3200" dirty="0" smtClean="0"/>
              <a:t>.”</a:t>
            </a:r>
          </a:p>
          <a:p>
            <a:r>
              <a:rPr lang="en-US" sz="3200" b="1" dirty="0" smtClean="0">
                <a:solidFill>
                  <a:srgbClr val="FFFF00"/>
                </a:solidFill>
                <a:effectLst>
                  <a:outerShdw blurRad="38100" dist="38100" dir="2700000" algn="tl">
                    <a:srgbClr val="000000">
                      <a:alpha val="43137"/>
                    </a:srgbClr>
                  </a:outerShdw>
                </a:effectLst>
              </a:rPr>
              <a:t>							Isaiah 52.13</a:t>
            </a:r>
          </a:p>
          <a:p>
            <a:endParaRPr lang="en-US" sz="1600" b="1" dirty="0">
              <a:solidFill>
                <a:srgbClr val="FFFF00"/>
              </a:solidFill>
              <a:effectLst>
                <a:outerShdw blurRad="38100" dist="38100" dir="2700000" algn="tl">
                  <a:srgbClr val="000000">
                    <a:alpha val="43137"/>
                  </a:srgbClr>
                </a:outerShdw>
              </a:effectLst>
            </a:endParaRPr>
          </a:p>
        </p:txBody>
      </p:sp>
      <p:cxnSp>
        <p:nvCxnSpPr>
          <p:cNvPr id="3" name="Straight Arrow Connector 2"/>
          <p:cNvCxnSpPr/>
          <p:nvPr/>
        </p:nvCxnSpPr>
        <p:spPr>
          <a:xfrm>
            <a:off x="7578810" y="782595"/>
            <a:ext cx="0" cy="2174789"/>
          </a:xfrm>
          <a:prstGeom prst="straightConnector1">
            <a:avLst/>
          </a:prstGeom>
          <a:ln w="508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321643" y="782595"/>
            <a:ext cx="2257168" cy="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02149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2554545"/>
          </a:xfrm>
          <a:prstGeom prst="rect">
            <a:avLst/>
          </a:prstGeom>
          <a:solidFill>
            <a:schemeClr val="accent1">
              <a:lumMod val="60000"/>
              <a:lumOff val="40000"/>
            </a:schemeClr>
          </a:solidFill>
        </p:spPr>
        <p:txBody>
          <a:bodyPr wrap="square" rtlCol="0">
            <a:spAutoFit/>
          </a:bodyPr>
          <a:lstStyle/>
          <a:p>
            <a:r>
              <a:rPr lang="en-US" sz="3200" dirty="0"/>
              <a:t>John 12.23-24:  Jesus replied, “The time has come for the Son of Man to be glorified.  </a:t>
            </a:r>
            <a:r>
              <a:rPr lang="en-US" sz="3200" dirty="0" smtClean="0"/>
              <a:t>I </a:t>
            </a:r>
            <a:r>
              <a:rPr lang="en-US" sz="3200" dirty="0"/>
              <a:t>tell you the solemn </a:t>
            </a:r>
            <a:r>
              <a:rPr lang="en-US" sz="3200" dirty="0" smtClean="0"/>
              <a:t>truth, </a:t>
            </a:r>
            <a:r>
              <a:rPr lang="en-US" sz="3200" b="1" dirty="0">
                <a:solidFill>
                  <a:srgbClr val="FFFF00"/>
                </a:solidFill>
                <a:effectLst>
                  <a:outerShdw blurRad="38100" dist="38100" dir="2700000" algn="tl">
                    <a:srgbClr val="000000">
                      <a:alpha val="43137"/>
                    </a:srgbClr>
                  </a:outerShdw>
                </a:effectLst>
              </a:rPr>
              <a:t>unless a kernel </a:t>
            </a:r>
            <a:r>
              <a:rPr lang="en-US" sz="3200" b="1" dirty="0" smtClean="0">
                <a:solidFill>
                  <a:srgbClr val="FFFF00"/>
                </a:solidFill>
                <a:effectLst>
                  <a:outerShdw blurRad="38100" dist="38100" dir="2700000" algn="tl">
                    <a:srgbClr val="000000">
                      <a:alpha val="43137"/>
                    </a:srgbClr>
                  </a:outerShdw>
                </a:effectLst>
              </a:rPr>
              <a:t>of </a:t>
            </a:r>
            <a:r>
              <a:rPr lang="en-US" sz="3200" b="1" dirty="0">
                <a:solidFill>
                  <a:srgbClr val="FFFF00"/>
                </a:solidFill>
                <a:effectLst>
                  <a:outerShdw blurRad="38100" dist="38100" dir="2700000" algn="tl">
                    <a:srgbClr val="000000">
                      <a:alpha val="43137"/>
                    </a:srgbClr>
                  </a:outerShdw>
                </a:effectLst>
              </a:rPr>
              <a:t>wheat falls into the </a:t>
            </a:r>
            <a:r>
              <a:rPr lang="en-US" sz="3200" b="1" dirty="0" smtClean="0">
                <a:solidFill>
                  <a:srgbClr val="FFFF00"/>
                </a:solidFill>
                <a:effectLst>
                  <a:outerShdw blurRad="38100" dist="38100" dir="2700000" algn="tl">
                    <a:srgbClr val="000000">
                      <a:alpha val="43137"/>
                    </a:srgbClr>
                  </a:outerShdw>
                </a:effectLst>
              </a:rPr>
              <a:t>ground </a:t>
            </a:r>
            <a:r>
              <a:rPr lang="en-US" sz="3200" b="1" dirty="0">
                <a:solidFill>
                  <a:srgbClr val="FFFF00"/>
                </a:solidFill>
                <a:effectLst>
                  <a:outerShdw blurRad="38100" dist="38100" dir="2700000" algn="tl">
                    <a:srgbClr val="000000">
                      <a:alpha val="43137"/>
                    </a:srgbClr>
                  </a:outerShdw>
                </a:effectLst>
              </a:rPr>
              <a:t>and dies, it </a:t>
            </a:r>
            <a:r>
              <a:rPr lang="en-US" sz="3200" b="1" dirty="0" smtClean="0">
                <a:solidFill>
                  <a:srgbClr val="FFFF00"/>
                </a:solidFill>
                <a:effectLst>
                  <a:outerShdw blurRad="38100" dist="38100" dir="2700000" algn="tl">
                    <a:srgbClr val="000000">
                      <a:alpha val="43137"/>
                    </a:srgbClr>
                  </a:outerShdw>
                </a:effectLst>
              </a:rPr>
              <a:t>remains </a:t>
            </a:r>
            <a:r>
              <a:rPr lang="en-US" sz="3200" b="1" dirty="0">
                <a:solidFill>
                  <a:srgbClr val="FFFF00"/>
                </a:solidFill>
                <a:effectLst>
                  <a:outerShdw blurRad="38100" dist="38100" dir="2700000" algn="tl">
                    <a:srgbClr val="000000">
                      <a:alpha val="43137"/>
                    </a:srgbClr>
                  </a:outerShdw>
                </a:effectLst>
              </a:rPr>
              <a:t>by itself alone. But </a:t>
            </a:r>
            <a:r>
              <a:rPr lang="en-US" sz="3200" b="1" dirty="0" smtClean="0">
                <a:solidFill>
                  <a:srgbClr val="FFFF00"/>
                </a:solidFill>
                <a:effectLst>
                  <a:outerShdw blurRad="38100" dist="38100" dir="2700000" algn="tl">
                    <a:srgbClr val="000000">
                      <a:alpha val="43137"/>
                    </a:srgbClr>
                  </a:outerShdw>
                </a:effectLst>
              </a:rPr>
              <a:t>if </a:t>
            </a:r>
            <a:r>
              <a:rPr lang="en-US" sz="3200" b="1" dirty="0">
                <a:solidFill>
                  <a:srgbClr val="FFFF00"/>
                </a:solidFill>
                <a:effectLst>
                  <a:outerShdw blurRad="38100" dist="38100" dir="2700000" algn="tl">
                    <a:srgbClr val="000000">
                      <a:alpha val="43137"/>
                    </a:srgbClr>
                  </a:outerShdw>
                </a:effectLst>
              </a:rPr>
              <a:t>it dies, it </a:t>
            </a:r>
            <a:endParaRPr lang="en-US" sz="3200" b="1" dirty="0" smtClean="0">
              <a:solidFill>
                <a:srgbClr val="FFFF00"/>
              </a:solidFill>
              <a:effectLst>
                <a:outerShdw blurRad="38100" dist="38100" dir="2700000" algn="tl">
                  <a:srgbClr val="000000">
                    <a:alpha val="43137"/>
                  </a:srgbClr>
                </a:outerShdw>
              </a:effectLst>
            </a:endParaRPr>
          </a:p>
          <a:p>
            <a:r>
              <a:rPr lang="en-US" sz="3200" b="1" dirty="0" smtClean="0">
                <a:solidFill>
                  <a:srgbClr val="FFFF00"/>
                </a:solidFill>
                <a:effectLst>
                  <a:outerShdw blurRad="38100" dist="38100" dir="2700000" algn="tl">
                    <a:srgbClr val="000000">
                      <a:alpha val="43137"/>
                    </a:srgbClr>
                  </a:outerShdw>
                </a:effectLst>
              </a:rPr>
              <a:t>produces </a:t>
            </a:r>
            <a:r>
              <a:rPr lang="en-US" sz="3200" b="1" dirty="0">
                <a:solidFill>
                  <a:srgbClr val="FFFF00"/>
                </a:solidFill>
                <a:effectLst>
                  <a:outerShdw blurRad="38100" dist="38100" dir="2700000" algn="tl">
                    <a:srgbClr val="000000">
                      <a:alpha val="43137"/>
                    </a:srgbClr>
                  </a:outerShdw>
                </a:effectLst>
              </a:rPr>
              <a:t>much grain</a:t>
            </a:r>
            <a:r>
              <a:rPr lang="en-US" sz="3200" b="1" dirty="0" smtClean="0">
                <a:solidFill>
                  <a:srgbClr val="FFFF00"/>
                </a:solidFill>
                <a:effectLst>
                  <a:outerShdw blurRad="38100" dist="38100" dir="2700000" algn="tl">
                    <a:srgbClr val="000000">
                      <a:alpha val="43137"/>
                    </a:srgbClr>
                  </a:outerShdw>
                </a:effectLst>
              </a:rPr>
              <a:t>.</a:t>
            </a:r>
            <a:r>
              <a:rPr lang="en-US" sz="3200" dirty="0" smtClean="0"/>
              <a:t>”</a:t>
            </a:r>
            <a:endParaRPr lang="en-US" sz="16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2755891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2554545"/>
          </a:xfrm>
          <a:prstGeom prst="rect">
            <a:avLst/>
          </a:prstGeom>
          <a:solidFill>
            <a:schemeClr val="accent1">
              <a:lumMod val="60000"/>
              <a:lumOff val="40000"/>
            </a:schemeClr>
          </a:solidFill>
        </p:spPr>
        <p:txBody>
          <a:bodyPr wrap="square" rtlCol="0">
            <a:spAutoFit/>
          </a:bodyPr>
          <a:lstStyle/>
          <a:p>
            <a:r>
              <a:rPr lang="en-US" sz="3200" dirty="0"/>
              <a:t>John 12.25-26:  </a:t>
            </a:r>
            <a:r>
              <a:rPr lang="en-US" sz="3200" dirty="0" smtClean="0"/>
              <a:t>“</a:t>
            </a:r>
            <a:r>
              <a:rPr lang="en-US" sz="3200" dirty="0"/>
              <a:t>The one who </a:t>
            </a:r>
            <a:r>
              <a:rPr lang="en-US" sz="3200" b="1" u="sng" dirty="0">
                <a:solidFill>
                  <a:srgbClr val="FFFF00"/>
                </a:solidFill>
                <a:effectLst>
                  <a:outerShdw blurRad="38100" dist="38100" dir="2700000" algn="tl">
                    <a:srgbClr val="000000">
                      <a:alpha val="43137"/>
                    </a:srgbClr>
                  </a:outerShdw>
                </a:effectLst>
              </a:rPr>
              <a:t>loves</a:t>
            </a:r>
            <a:r>
              <a:rPr lang="en-US" sz="3200" dirty="0">
                <a:effectLst>
                  <a:outerShdw blurRad="38100" dist="38100" dir="2700000" algn="tl">
                    <a:srgbClr val="000000">
                      <a:alpha val="43137"/>
                    </a:srgbClr>
                  </a:outerShdw>
                </a:effectLst>
              </a:rPr>
              <a:t> </a:t>
            </a:r>
            <a:r>
              <a:rPr lang="en-US" sz="3200" dirty="0"/>
              <a:t>his life </a:t>
            </a:r>
            <a:r>
              <a:rPr lang="en-US" sz="3200" b="1" dirty="0">
                <a:solidFill>
                  <a:srgbClr val="7030A0"/>
                </a:solidFill>
              </a:rPr>
              <a:t>destroys</a:t>
            </a:r>
            <a:r>
              <a:rPr lang="en-US" sz="3200" dirty="0"/>
              <a:t> it, and the one who </a:t>
            </a:r>
            <a:r>
              <a:rPr lang="en-US" sz="3200" b="1" u="sng" dirty="0">
                <a:solidFill>
                  <a:srgbClr val="FFFF00"/>
                </a:solidFill>
                <a:effectLst>
                  <a:outerShdw blurRad="38100" dist="38100" dir="2700000" algn="tl">
                    <a:srgbClr val="000000">
                      <a:alpha val="43137"/>
                    </a:srgbClr>
                  </a:outerShdw>
                </a:effectLst>
              </a:rPr>
              <a:t>hates</a:t>
            </a:r>
            <a:r>
              <a:rPr lang="en-US" sz="3200" dirty="0">
                <a:solidFill>
                  <a:srgbClr val="FFFF00"/>
                </a:solidFill>
                <a:effectLst>
                  <a:outerShdw blurRad="38100" dist="38100" dir="2700000" algn="tl">
                    <a:srgbClr val="000000">
                      <a:alpha val="43137"/>
                    </a:srgbClr>
                  </a:outerShdw>
                </a:effectLst>
              </a:rPr>
              <a:t> </a:t>
            </a:r>
            <a:r>
              <a:rPr lang="en-US" sz="3200" dirty="0"/>
              <a:t>his life in this world </a:t>
            </a:r>
            <a:r>
              <a:rPr lang="en-US" sz="3200" b="1" dirty="0">
                <a:solidFill>
                  <a:srgbClr val="7030A0"/>
                </a:solidFill>
              </a:rPr>
              <a:t>guards</a:t>
            </a:r>
            <a:r>
              <a:rPr lang="en-US" sz="3200" dirty="0"/>
              <a:t> it for eternal life.  If anyone wants to serve me, he must follow me, and where I am, my servant will be too. If anyone serves me, the Father will honor him.”</a:t>
            </a:r>
            <a:endParaRPr lang="en-US" sz="16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015246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6247864"/>
          </a:xfrm>
          <a:prstGeom prst="rect">
            <a:avLst/>
          </a:prstGeom>
          <a:solidFill>
            <a:schemeClr val="accent1">
              <a:lumMod val="60000"/>
              <a:lumOff val="40000"/>
            </a:schemeClr>
          </a:solidFill>
        </p:spPr>
        <p:txBody>
          <a:bodyPr wrap="square" rtlCol="0">
            <a:spAutoFit/>
          </a:bodyPr>
          <a:lstStyle/>
          <a:p>
            <a:r>
              <a:rPr lang="en-US" sz="3200" dirty="0"/>
              <a:t>John 12.25-26:  </a:t>
            </a:r>
            <a:r>
              <a:rPr lang="en-US" sz="3200" dirty="0" smtClean="0"/>
              <a:t>“</a:t>
            </a:r>
            <a:r>
              <a:rPr lang="en-US" sz="3200" dirty="0"/>
              <a:t>The one who </a:t>
            </a:r>
            <a:r>
              <a:rPr lang="en-US" sz="3200" b="1" u="sng" dirty="0">
                <a:solidFill>
                  <a:srgbClr val="FFFF00"/>
                </a:solidFill>
                <a:effectLst>
                  <a:outerShdw blurRad="38100" dist="38100" dir="2700000" algn="tl">
                    <a:srgbClr val="000000">
                      <a:alpha val="43137"/>
                    </a:srgbClr>
                  </a:outerShdw>
                </a:effectLst>
              </a:rPr>
              <a:t>loves</a:t>
            </a:r>
            <a:r>
              <a:rPr lang="en-US" sz="3200" dirty="0">
                <a:effectLst>
                  <a:outerShdw blurRad="38100" dist="38100" dir="2700000" algn="tl">
                    <a:srgbClr val="000000">
                      <a:alpha val="43137"/>
                    </a:srgbClr>
                  </a:outerShdw>
                </a:effectLst>
              </a:rPr>
              <a:t> </a:t>
            </a:r>
            <a:r>
              <a:rPr lang="en-US" sz="3200" dirty="0"/>
              <a:t>his life </a:t>
            </a:r>
            <a:r>
              <a:rPr lang="en-US" sz="3200" b="1" dirty="0">
                <a:solidFill>
                  <a:srgbClr val="7030A0"/>
                </a:solidFill>
              </a:rPr>
              <a:t>destroys</a:t>
            </a:r>
            <a:r>
              <a:rPr lang="en-US" sz="3200" dirty="0"/>
              <a:t> it, and the one who </a:t>
            </a:r>
            <a:r>
              <a:rPr lang="en-US" sz="3200" b="1" u="sng" dirty="0">
                <a:solidFill>
                  <a:srgbClr val="FFFF00"/>
                </a:solidFill>
                <a:effectLst>
                  <a:outerShdw blurRad="38100" dist="38100" dir="2700000" algn="tl">
                    <a:srgbClr val="000000">
                      <a:alpha val="43137"/>
                    </a:srgbClr>
                  </a:outerShdw>
                </a:effectLst>
              </a:rPr>
              <a:t>hates</a:t>
            </a:r>
            <a:r>
              <a:rPr lang="en-US" sz="3200" dirty="0">
                <a:solidFill>
                  <a:srgbClr val="FFFF00"/>
                </a:solidFill>
                <a:effectLst>
                  <a:outerShdw blurRad="38100" dist="38100" dir="2700000" algn="tl">
                    <a:srgbClr val="000000">
                      <a:alpha val="43137"/>
                    </a:srgbClr>
                  </a:outerShdw>
                </a:effectLst>
              </a:rPr>
              <a:t> </a:t>
            </a:r>
            <a:r>
              <a:rPr lang="en-US" sz="3200" dirty="0"/>
              <a:t>his life in this world </a:t>
            </a:r>
            <a:r>
              <a:rPr lang="en-US" sz="3200" b="1" dirty="0">
                <a:solidFill>
                  <a:srgbClr val="7030A0"/>
                </a:solidFill>
              </a:rPr>
              <a:t>guards</a:t>
            </a:r>
            <a:r>
              <a:rPr lang="en-US" sz="3200" dirty="0"/>
              <a:t> it for eternal life.  If anyone wants to serve me, he must follow me, and where I am, my servant will be too. If anyone serves me, the Father will honor him</a:t>
            </a:r>
            <a:r>
              <a:rPr lang="en-US" sz="3200" dirty="0" smtClean="0"/>
              <a:t>.”</a:t>
            </a:r>
          </a:p>
          <a:p>
            <a:endParaRPr lang="en-US" sz="3200" dirty="0">
              <a:solidFill>
                <a:srgbClr val="FFFF00"/>
              </a:solidFill>
              <a:effectLst>
                <a:outerShdw blurRad="38100" dist="38100" dir="2700000" algn="tl">
                  <a:srgbClr val="000000">
                    <a:alpha val="43137"/>
                  </a:srgbClr>
                </a:outerShdw>
              </a:effectLst>
            </a:endParaRPr>
          </a:p>
          <a:p>
            <a:r>
              <a:rPr lang="en-US" sz="3200" u="sng" dirty="0" smtClean="0">
                <a:solidFill>
                  <a:srgbClr val="FFFF00"/>
                </a:solidFill>
                <a:effectLst>
                  <a:outerShdw blurRad="38100" dist="38100" dir="2700000" algn="tl">
                    <a:srgbClr val="000000">
                      <a:alpha val="43137"/>
                    </a:srgbClr>
                  </a:outerShdw>
                </a:effectLst>
              </a:rPr>
              <a:t>hate life</a:t>
            </a:r>
            <a:r>
              <a:rPr lang="en-US" sz="3200" dirty="0" smtClean="0">
                <a:solidFill>
                  <a:srgbClr val="FFFF00"/>
                </a:solidFill>
                <a:effectLst>
                  <a:outerShdw blurRad="38100" dist="38100" dir="2700000" algn="tl">
                    <a:srgbClr val="000000">
                      <a:alpha val="43137"/>
                    </a:srgbClr>
                  </a:outerShdw>
                </a:effectLst>
              </a:rPr>
              <a:t> = 	</a:t>
            </a:r>
            <a:r>
              <a:rPr lang="en-US" sz="3200" dirty="0" smtClean="0"/>
              <a:t>be willing to die to selfish desires and live 		for Christ and his gospel mission</a:t>
            </a:r>
          </a:p>
          <a:p>
            <a:endParaRPr lang="en-US" sz="3200" dirty="0">
              <a:solidFill>
                <a:srgbClr val="FFFF00"/>
              </a:solidFill>
              <a:effectLst>
                <a:outerShdw blurRad="38100" dist="38100" dir="2700000" algn="tl">
                  <a:srgbClr val="000000">
                    <a:alpha val="43137"/>
                  </a:srgbClr>
                </a:outerShdw>
              </a:effectLst>
            </a:endParaRPr>
          </a:p>
          <a:p>
            <a:r>
              <a:rPr lang="en-US" sz="3200" u="sng" dirty="0" smtClean="0">
                <a:solidFill>
                  <a:srgbClr val="FFFF00"/>
                </a:solidFill>
                <a:effectLst>
                  <a:outerShdw blurRad="38100" dist="38100" dir="2700000" algn="tl">
                    <a:srgbClr val="000000">
                      <a:alpha val="43137"/>
                    </a:srgbClr>
                  </a:outerShdw>
                </a:effectLst>
              </a:rPr>
              <a:t>love life</a:t>
            </a:r>
            <a:r>
              <a:rPr lang="en-US" sz="3200" dirty="0" smtClean="0">
                <a:solidFill>
                  <a:srgbClr val="FFFF00"/>
                </a:solidFill>
                <a:effectLst>
                  <a:outerShdw blurRad="38100" dist="38100" dir="2700000" algn="tl">
                    <a:srgbClr val="000000">
                      <a:alpha val="43137"/>
                    </a:srgbClr>
                  </a:outerShdw>
                </a:effectLst>
              </a:rPr>
              <a:t> = 	</a:t>
            </a:r>
            <a:r>
              <a:rPr lang="en-US" sz="3200" dirty="0" smtClean="0"/>
              <a:t>live for now instead of eternity, for worldly 		ambitions instead of biblical and godly 		ones, for flesh instead of for God</a:t>
            </a:r>
          </a:p>
          <a:p>
            <a:endParaRPr lang="en-US" sz="1600" dirty="0"/>
          </a:p>
        </p:txBody>
      </p:sp>
    </p:spTree>
    <p:extLst>
      <p:ext uri="{BB962C8B-B14F-4D97-AF65-F5344CB8AC3E}">
        <p14:creationId xmlns:p14="http://schemas.microsoft.com/office/powerpoint/2010/main" val="262751373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2554545"/>
          </a:xfrm>
          <a:prstGeom prst="rect">
            <a:avLst/>
          </a:prstGeom>
          <a:solidFill>
            <a:schemeClr val="accent1">
              <a:lumMod val="60000"/>
              <a:lumOff val="40000"/>
            </a:schemeClr>
          </a:solidFill>
        </p:spPr>
        <p:txBody>
          <a:bodyPr wrap="square" rtlCol="0">
            <a:spAutoFit/>
          </a:bodyPr>
          <a:lstStyle/>
          <a:p>
            <a:r>
              <a:rPr lang="en-US" sz="3200" dirty="0"/>
              <a:t>John 12.25-26:  </a:t>
            </a:r>
            <a:r>
              <a:rPr lang="en-US" sz="3200" dirty="0" smtClean="0"/>
              <a:t>“</a:t>
            </a:r>
            <a:r>
              <a:rPr lang="en-US" sz="3200" dirty="0"/>
              <a:t>The one who loves his life destroys it, and the one who hates his life in this world guards it for eternal life.  </a:t>
            </a:r>
            <a:r>
              <a:rPr lang="en-US" sz="3200" b="1" dirty="0">
                <a:solidFill>
                  <a:srgbClr val="FFFF00"/>
                </a:solidFill>
                <a:effectLst>
                  <a:outerShdw blurRad="38100" dist="38100" dir="2700000" algn="tl">
                    <a:srgbClr val="000000">
                      <a:alpha val="43137"/>
                    </a:srgbClr>
                  </a:outerShdw>
                </a:effectLst>
              </a:rPr>
              <a:t>If anyone wants to serve me, he must follow me, and where I am, my servant will be too. If anyone serves me, the Father will honor him</a:t>
            </a:r>
            <a:r>
              <a:rPr lang="en-US" sz="3200" b="1" dirty="0" smtClean="0">
                <a:solidFill>
                  <a:srgbClr val="FFFF00"/>
                </a:solidFill>
                <a:effectLst>
                  <a:outerShdw blurRad="38100" dist="38100" dir="2700000" algn="tl">
                    <a:srgbClr val="000000">
                      <a:alpha val="43137"/>
                    </a:srgbClr>
                  </a:outerShdw>
                </a:effectLst>
              </a:rPr>
              <a:t>.</a:t>
            </a:r>
            <a:r>
              <a:rPr lang="en-US" sz="3200" dirty="0" smtClean="0"/>
              <a:t>”</a:t>
            </a:r>
          </a:p>
        </p:txBody>
      </p:sp>
    </p:spTree>
    <p:extLst>
      <p:ext uri="{BB962C8B-B14F-4D97-AF65-F5344CB8AC3E}">
        <p14:creationId xmlns:p14="http://schemas.microsoft.com/office/powerpoint/2010/main" val="56440627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27458"/>
            <a:ext cx="9144000" cy="5630542"/>
          </a:xfrm>
          <a:prstGeom prst="rect">
            <a:avLst/>
          </a:prstGeom>
        </p:spPr>
      </p:pic>
      <p:sp>
        <p:nvSpPr>
          <p:cNvPr id="5" name="TextBox 4"/>
          <p:cNvSpPr txBox="1"/>
          <p:nvPr/>
        </p:nvSpPr>
        <p:spPr>
          <a:xfrm>
            <a:off x="0" y="0"/>
            <a:ext cx="9144000" cy="3046988"/>
          </a:xfrm>
          <a:prstGeom prst="rect">
            <a:avLst/>
          </a:prstGeom>
          <a:solidFill>
            <a:schemeClr val="accent1">
              <a:lumMod val="60000"/>
              <a:lumOff val="40000"/>
            </a:schemeClr>
          </a:solidFill>
        </p:spPr>
        <p:txBody>
          <a:bodyPr wrap="square" rtlCol="0">
            <a:spAutoFit/>
          </a:bodyPr>
          <a:lstStyle/>
          <a:p>
            <a:r>
              <a:rPr lang="en-US" sz="3200" dirty="0"/>
              <a:t>John 12.27-28:  </a:t>
            </a:r>
            <a:r>
              <a:rPr lang="en-US" sz="3200" dirty="0" smtClean="0"/>
              <a:t>“</a:t>
            </a:r>
            <a:r>
              <a:rPr lang="en-US" sz="3200" dirty="0"/>
              <a:t>Now my soul is greatly distressed. And what should I say? ‘Father, deliver me from this hour’?  No, but for this very reason I have come to this hour. Father, glorify your name.” Then a voice came from heaven, “I have glorified it, and I will glorify it again.”</a:t>
            </a:r>
            <a:endParaRPr lang="en-US" sz="3200" dirty="0" smtClean="0"/>
          </a:p>
        </p:txBody>
      </p:sp>
    </p:spTree>
    <p:extLst>
      <p:ext uri="{BB962C8B-B14F-4D97-AF65-F5344CB8AC3E}">
        <p14:creationId xmlns:p14="http://schemas.microsoft.com/office/powerpoint/2010/main" val="296505359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854</Words>
  <Application>Microsoft Office PowerPoint</Application>
  <PresentationFormat>On-screen Show (4:3)</PresentationFormat>
  <Paragraphs>28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7</cp:revision>
  <dcterms:created xsi:type="dcterms:W3CDTF">2014-10-16T13:12:59Z</dcterms:created>
  <dcterms:modified xsi:type="dcterms:W3CDTF">2014-10-16T14:13:09Z</dcterms:modified>
</cp:coreProperties>
</file>